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10/14/2019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10/14/2019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10/14/2019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10/14/2019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10/14/2019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10/14/2019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10/14/2019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10/14/2019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10/14/2019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10/14/2019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10/14/2019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10/14/2019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Corporation" TargetMode="External"/><Relationship Id="rId2" Type="http://schemas.openxmlformats.org/officeDocument/2006/relationships/hyperlink" Target="http://en.wikipedia.org/wiki/Mass_medi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Market_concentration" TargetMode="External"/><Relationship Id="rId2" Type="http://schemas.openxmlformats.org/officeDocument/2006/relationships/hyperlink" Target="http://en.wikipedia.org/wiki/Mass_media" TargetMode="External"/><Relationship Id="rId1" Type="http://schemas.openxmlformats.org/officeDocument/2006/relationships/slideLayout" Target="../slideLayouts/slideLayout2.xml"/><Relationship Id="rId4" Type="http://schemas.openxmlformats.org/officeDocument/2006/relationships/hyperlink" Target="http://en.wikipedia.org/wiki/Oligopoly"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en.wikipedia.org/wiki/Bertelsmann_AG" TargetMode="External"/><Relationship Id="rId13" Type="http://schemas.openxmlformats.org/officeDocument/2006/relationships/hyperlink" Target="http://en.wikipedia.org/wiki/The_Walt_Disney_Company" TargetMode="External"/><Relationship Id="rId3" Type="http://schemas.openxmlformats.org/officeDocument/2006/relationships/hyperlink" Target="http://en.wikipedia.org/wiki/CBS_Corporation" TargetMode="External"/><Relationship Id="rId7" Type="http://schemas.openxmlformats.org/officeDocument/2006/relationships/hyperlink" Target="http://en.wikipedia.org/wiki/News_Corporation" TargetMode="External"/><Relationship Id="rId12" Type="http://schemas.openxmlformats.org/officeDocument/2006/relationships/hyperlink" Target="http://en.wikipedia.org/wiki/Televisa" TargetMode="External"/><Relationship Id="rId17" Type="http://schemas.openxmlformats.org/officeDocument/2006/relationships/hyperlink" Target="http://en.wikipedia.org/wiki/Media_conglomerate" TargetMode="External"/><Relationship Id="rId2" Type="http://schemas.openxmlformats.org/officeDocument/2006/relationships/hyperlink" Target="http://en.wikipedia.org/wiki/Viacom" TargetMode="External"/><Relationship Id="rId16" Type="http://schemas.openxmlformats.org/officeDocument/2006/relationships/hyperlink" Target="http://en.wikipedia.org/wiki/Lagard%C3%A8re_Group" TargetMode="External"/><Relationship Id="rId1" Type="http://schemas.openxmlformats.org/officeDocument/2006/relationships/slideLayout" Target="../slideLayouts/slideLayout2.xml"/><Relationship Id="rId6" Type="http://schemas.openxmlformats.org/officeDocument/2006/relationships/hyperlink" Target="http://en.wikipedia.org/wiki/News_Corp" TargetMode="External"/><Relationship Id="rId11" Type="http://schemas.openxmlformats.org/officeDocument/2006/relationships/hyperlink" Target="http://en.wikipedia.org/wiki/Vivendi" TargetMode="External"/><Relationship Id="rId5" Type="http://schemas.openxmlformats.org/officeDocument/2006/relationships/hyperlink" Target="http://en.wikipedia.org/wiki/21st_Century_Fox" TargetMode="External"/><Relationship Id="rId15" Type="http://schemas.openxmlformats.org/officeDocument/2006/relationships/hyperlink" Target="http://en.wikipedia.org/wiki/Organiza%C3%A7%C3%B5es_Globo" TargetMode="External"/><Relationship Id="rId10" Type="http://schemas.openxmlformats.org/officeDocument/2006/relationships/hyperlink" Target="http://en.wikipedia.org/wiki/Comcast" TargetMode="External"/><Relationship Id="rId4" Type="http://schemas.openxmlformats.org/officeDocument/2006/relationships/hyperlink" Target="http://en.wikipedia.org/wiki/Time_Warner" TargetMode="External"/><Relationship Id="rId9" Type="http://schemas.openxmlformats.org/officeDocument/2006/relationships/hyperlink" Target="http://en.wikipedia.org/wiki/Sony" TargetMode="External"/><Relationship Id="rId14" Type="http://schemas.openxmlformats.org/officeDocument/2006/relationships/hyperlink" Target="http://en.wikipedia.org/wiki/Hearst_Corporation"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World Media System</a:t>
            </a:r>
            <a:br>
              <a:rPr lang="en-US" dirty="0" smtClean="0"/>
            </a:br>
            <a:r>
              <a:rPr lang="en-US" dirty="0" smtClean="0"/>
              <a:t>Lecture </a:t>
            </a:r>
            <a:r>
              <a:rPr lang="en-US" smtClean="0"/>
              <a:t># </a:t>
            </a:r>
            <a:r>
              <a:rPr lang="en-US" smtClean="0"/>
              <a:t>9</a:t>
            </a:r>
            <a:endParaRPr lang="en-US" dirty="0"/>
          </a:p>
        </p:txBody>
      </p:sp>
      <p:sp>
        <p:nvSpPr>
          <p:cNvPr id="3" name="Subtitle 2"/>
          <p:cNvSpPr>
            <a:spLocks noGrp="1"/>
          </p:cNvSpPr>
          <p:nvPr>
            <p:ph type="subTitle" idx="1"/>
          </p:nvPr>
        </p:nvSpPr>
        <p:spPr/>
        <p:txBody>
          <a:bodyPr/>
          <a:lstStyle/>
          <a:p>
            <a:r>
              <a:rPr lang="en-US" b="1" dirty="0"/>
              <a:t>Cross media ownership</a:t>
            </a:r>
            <a:r>
              <a:rPr lang="en-US" dirty="0"/>
              <a:t> or </a:t>
            </a:r>
            <a:r>
              <a:rPr lang="en-US" b="1" dirty="0"/>
              <a:t>Media </a:t>
            </a:r>
            <a:r>
              <a:rPr lang="en-US" b="1" dirty="0" smtClean="0"/>
              <a:t>cross-ownership and World Media Conglomeration</a:t>
            </a:r>
            <a:endParaRPr lang="en-US" dirty="0"/>
          </a:p>
        </p:txBody>
      </p:sp>
    </p:spTree>
    <p:extLst>
      <p:ext uri="{BB962C8B-B14F-4D97-AF65-F5344CB8AC3E}">
        <p14:creationId xmlns:p14="http://schemas.microsoft.com/office/powerpoint/2010/main" val="2698535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a:t>Media also has business interests in other sectors. CBS and NBC have holdings in the nuclear power industry and technology for electric power generation through nuclear plants. Its 2009 revenues were $13 billion. They own the CBS Television Network, the huge publishing company Simon &amp; Schuster, and CBS Radio. Besides, CBS is also the leading supplier of videos to Google</a:t>
            </a:r>
            <a:r>
              <a:rPr lang="en-US" dirty="0" smtClean="0"/>
              <a:t>.</a:t>
            </a: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405253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a:t>In 1996, under the Clinton administration, the Telecommunications Act was passed. It had more impact on media landscape than anything that has come before or since. It effectively ended meaningful controls on how much of media anyone organization could own (more specifically - in anyone area). Before this law was passed, Murdoch, for example, could not possibly have owned a TV station and a newspaper in the same city.</a:t>
            </a:r>
          </a:p>
          <a:p>
            <a:pPr algn="just"/>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164627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b="1" dirty="0"/>
              <a:t>Cross media ownership</a:t>
            </a:r>
            <a:r>
              <a:rPr lang="en-US" dirty="0"/>
              <a:t> or </a:t>
            </a:r>
            <a:r>
              <a:rPr lang="en-US" b="1" dirty="0"/>
              <a:t>Media cross-ownership</a:t>
            </a:r>
            <a:r>
              <a:rPr lang="en-US" dirty="0"/>
              <a:t> is the ownership of multiple </a:t>
            </a:r>
            <a:r>
              <a:rPr lang="en-US" dirty="0">
                <a:hlinkClick r:id="rId2"/>
              </a:rPr>
              <a:t>media</a:t>
            </a:r>
            <a:r>
              <a:rPr lang="en-US" dirty="0"/>
              <a:t> businesses by a person or </a:t>
            </a:r>
            <a:r>
              <a:rPr lang="en-US" dirty="0">
                <a:hlinkClick r:id="rId3"/>
              </a:rPr>
              <a:t>corporation</a:t>
            </a:r>
            <a:r>
              <a:rPr lang="en-US" dirty="0"/>
              <a:t>. These businesses can include broadcast and cable television, film, radio, newspaper, magazine, book publishing, music, video games, and various online entities. </a:t>
            </a:r>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10705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b="1" dirty="0"/>
              <a:t>Media conglomeration</a:t>
            </a:r>
            <a:r>
              <a:rPr lang="en-US" dirty="0"/>
              <a:t> or </a:t>
            </a:r>
            <a:r>
              <a:rPr lang="en-US" b="1" dirty="0"/>
              <a:t>Concentration of media ownership</a:t>
            </a:r>
            <a:r>
              <a:rPr lang="en-US" dirty="0"/>
              <a:t> (also known as </a:t>
            </a:r>
            <a:r>
              <a:rPr lang="en-US" b="1" dirty="0"/>
              <a:t>media consolidation</a:t>
            </a:r>
            <a:r>
              <a:rPr lang="en-US" dirty="0"/>
              <a:t> or </a:t>
            </a:r>
            <a:r>
              <a:rPr lang="en-US" b="1" dirty="0"/>
              <a:t>media convergence</a:t>
            </a:r>
            <a:r>
              <a:rPr lang="en-US" dirty="0"/>
              <a:t>) is a process whereby progressively fewer individuals or organizations control increasing shares of the </a:t>
            </a:r>
            <a:r>
              <a:rPr lang="en-US" dirty="0">
                <a:hlinkClick r:id="rId2"/>
              </a:rPr>
              <a:t>mass media</a:t>
            </a:r>
            <a:r>
              <a:rPr lang="en-US" dirty="0" smtClean="0"/>
              <a:t>.</a:t>
            </a:r>
          </a:p>
          <a:p>
            <a:pPr algn="just"/>
            <a:r>
              <a:rPr lang="en-US" dirty="0" smtClean="0"/>
              <a:t> </a:t>
            </a:r>
            <a:r>
              <a:rPr lang="en-US" dirty="0"/>
              <a:t>Contemporary research demonstrates increasing levels of consolidation, with many media industries already </a:t>
            </a:r>
            <a:r>
              <a:rPr lang="en-US" dirty="0">
                <a:hlinkClick r:id="rId3"/>
              </a:rPr>
              <a:t>highly concentrated</a:t>
            </a:r>
            <a:r>
              <a:rPr lang="en-US" dirty="0"/>
              <a:t> and </a:t>
            </a:r>
            <a:r>
              <a:rPr lang="en-US" dirty="0">
                <a:hlinkClick r:id="rId4"/>
              </a:rPr>
              <a:t>dominated by a very small number of </a:t>
            </a:r>
            <a:r>
              <a:rPr lang="en-US" dirty="0" smtClean="0">
                <a:hlinkClick r:id="rId4"/>
              </a:rPr>
              <a:t>firms</a:t>
            </a: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703264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dirty="0" smtClean="0"/>
              <a:t>Globally</a:t>
            </a:r>
            <a:r>
              <a:rPr lang="en-US" dirty="0"/>
              <a:t>, large media conglomerates include </a:t>
            </a:r>
            <a:r>
              <a:rPr lang="en-US" dirty="0">
                <a:hlinkClick r:id="rId2"/>
              </a:rPr>
              <a:t>Viacom</a:t>
            </a:r>
            <a:r>
              <a:rPr lang="en-US" dirty="0"/>
              <a:t>, </a:t>
            </a:r>
            <a:r>
              <a:rPr lang="en-US" dirty="0">
                <a:hlinkClick r:id="rId3"/>
              </a:rPr>
              <a:t>CBS Corporation</a:t>
            </a:r>
            <a:r>
              <a:rPr lang="en-US" dirty="0"/>
              <a:t>, </a:t>
            </a:r>
            <a:r>
              <a:rPr lang="en-US" dirty="0">
                <a:hlinkClick r:id="rId4"/>
              </a:rPr>
              <a:t>wikipedia.org</a:t>
            </a:r>
          </a:p>
          <a:p>
            <a:pPr algn="just"/>
            <a:r>
              <a:rPr lang="en-US" dirty="0">
                <a:hlinkClick r:id="rId4"/>
              </a:rPr>
              <a:t>Time Warner</a:t>
            </a:r>
            <a:r>
              <a:rPr lang="en-US" dirty="0"/>
              <a:t>, </a:t>
            </a:r>
            <a:r>
              <a:rPr lang="en-US" dirty="0">
                <a:hlinkClick r:id="rId5"/>
              </a:rPr>
              <a:t>21st Century Fox</a:t>
            </a:r>
            <a:r>
              <a:rPr lang="en-US" dirty="0"/>
              <a:t> and </a:t>
            </a:r>
            <a:r>
              <a:rPr lang="en-US" dirty="0">
                <a:hlinkClick r:id="rId6"/>
              </a:rPr>
              <a:t>News Corp</a:t>
            </a:r>
            <a:r>
              <a:rPr lang="en-US" dirty="0"/>
              <a:t> (the former </a:t>
            </a:r>
            <a:r>
              <a:rPr lang="en-US" dirty="0">
                <a:hlinkClick r:id="rId7"/>
              </a:rPr>
              <a:t>News Corporation</a:t>
            </a:r>
            <a:r>
              <a:rPr lang="en-US" dirty="0"/>
              <a:t>, split in 2013),</a:t>
            </a:r>
            <a:r>
              <a:rPr lang="en-US" dirty="0">
                <a:hlinkClick r:id="rId8"/>
              </a:rPr>
              <a:t>Bertelsmann AG</a:t>
            </a:r>
            <a:r>
              <a:rPr lang="en-US" dirty="0"/>
              <a:t>, </a:t>
            </a:r>
            <a:r>
              <a:rPr lang="en-US" dirty="0">
                <a:hlinkClick r:id="rId9"/>
              </a:rPr>
              <a:t>Sony</a:t>
            </a:r>
            <a:r>
              <a:rPr lang="en-US" dirty="0"/>
              <a:t>, </a:t>
            </a:r>
            <a:r>
              <a:rPr lang="en-US" dirty="0">
                <a:hlinkClick r:id="rId10"/>
              </a:rPr>
              <a:t>Comcast</a:t>
            </a:r>
            <a:r>
              <a:rPr lang="en-US" dirty="0"/>
              <a:t>, </a:t>
            </a:r>
            <a:r>
              <a:rPr lang="en-US" dirty="0">
                <a:hlinkClick r:id="rId11"/>
              </a:rPr>
              <a:t>Vivendi</a:t>
            </a:r>
            <a:r>
              <a:rPr lang="en-US" dirty="0"/>
              <a:t>, </a:t>
            </a:r>
            <a:r>
              <a:rPr lang="en-US" dirty="0" err="1">
                <a:hlinkClick r:id="rId12"/>
              </a:rPr>
              <a:t>Televisa</a:t>
            </a:r>
            <a:r>
              <a:rPr lang="en-US" dirty="0"/>
              <a:t>, </a:t>
            </a:r>
            <a:r>
              <a:rPr lang="en-US" dirty="0">
                <a:hlinkClick r:id="rId13"/>
              </a:rPr>
              <a:t>The Walt Disney Company</a:t>
            </a:r>
            <a:r>
              <a:rPr lang="en-US" dirty="0"/>
              <a:t>, </a:t>
            </a:r>
            <a:r>
              <a:rPr lang="en-US" dirty="0">
                <a:hlinkClick r:id="rId14"/>
              </a:rPr>
              <a:t>Hearst Corporation</a:t>
            </a:r>
            <a:r>
              <a:rPr lang="en-US" dirty="0"/>
              <a:t>, </a:t>
            </a:r>
            <a:r>
              <a:rPr lang="en-US" dirty="0" err="1">
                <a:hlinkClick r:id="rId15"/>
              </a:rPr>
              <a:t>Organizações</a:t>
            </a:r>
            <a:r>
              <a:rPr lang="en-US" dirty="0">
                <a:hlinkClick r:id="rId15"/>
              </a:rPr>
              <a:t> </a:t>
            </a:r>
            <a:r>
              <a:rPr lang="en-US" dirty="0" err="1">
                <a:hlinkClick r:id="rId15"/>
              </a:rPr>
              <a:t>Globo</a:t>
            </a:r>
            <a:r>
              <a:rPr lang="en-US" dirty="0"/>
              <a:t> and </a:t>
            </a:r>
            <a:r>
              <a:rPr lang="en-US" dirty="0" err="1">
                <a:hlinkClick r:id="rId16"/>
              </a:rPr>
              <a:t>Lagardère</a:t>
            </a:r>
            <a:r>
              <a:rPr lang="en-US" dirty="0">
                <a:hlinkClick r:id="rId16"/>
              </a:rPr>
              <a:t> Group</a:t>
            </a:r>
            <a:r>
              <a:rPr lang="en-US" dirty="0" smtClean="0"/>
              <a:t>.</a:t>
            </a:r>
            <a:r>
              <a:rPr lang="en-US" dirty="0"/>
              <a:t/>
            </a:r>
            <a:br>
              <a:rPr lang="en-US" dirty="0"/>
            </a:br>
            <a:r>
              <a:rPr lang="en-US" dirty="0"/>
              <a:t>As of 2012, </a:t>
            </a:r>
            <a:r>
              <a:rPr lang="en-US" dirty="0">
                <a:hlinkClick r:id="rId13"/>
              </a:rPr>
              <a:t>The Walt Disney Company</a:t>
            </a:r>
            <a:r>
              <a:rPr lang="en-US" dirty="0"/>
              <a:t> is the largest </a:t>
            </a:r>
            <a:r>
              <a:rPr lang="en-US" dirty="0">
                <a:hlinkClick r:id="rId17"/>
              </a:rPr>
              <a:t>media conglomerate</a:t>
            </a:r>
            <a:r>
              <a:rPr lang="en-US" dirty="0"/>
              <a:t> in the US, with </a:t>
            </a:r>
            <a:r>
              <a:rPr lang="en-US" dirty="0">
                <a:hlinkClick r:id="rId7"/>
              </a:rPr>
              <a:t>News Corporation</a:t>
            </a:r>
            <a:r>
              <a:rPr lang="en-US" dirty="0"/>
              <a:t>, </a:t>
            </a:r>
            <a:r>
              <a:rPr lang="en-US" dirty="0">
                <a:hlinkClick r:id="rId4"/>
              </a:rPr>
              <a:t>Time Warner</a:t>
            </a:r>
            <a:r>
              <a:rPr lang="en-US" dirty="0"/>
              <a:t> and </a:t>
            </a:r>
            <a:r>
              <a:rPr lang="en-US" dirty="0">
                <a:hlinkClick r:id="rId2"/>
              </a:rPr>
              <a:t>Viacom</a:t>
            </a:r>
            <a:r>
              <a:rPr lang="en-US" dirty="0"/>
              <a:t> ranking second, third and fourth respectively</a:t>
            </a:r>
            <a:r>
              <a:rPr lang="en-US" dirty="0" smtClean="0"/>
              <a:t>.</a:t>
            </a:r>
            <a:endParaRPr lang="en-US" dirty="0"/>
          </a:p>
          <a:p>
            <a:pPr algn="just"/>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179455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ua Computers\Desktop\Untitled.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967907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ua Computers\Desktop\Untitled2.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521048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a:t>General Electric (GE) is chief among these (with 2009 revenues standing at $157 billion). GE media-related holdings include a minority share in television networks NBC and </a:t>
            </a:r>
            <a:r>
              <a:rPr lang="en-US" dirty="0" err="1"/>
              <a:t>Telemundo</a:t>
            </a:r>
            <a:r>
              <a:rPr lang="en-US" dirty="0"/>
              <a:t>, Universal Pictures, Focus Features, and 26 television stations in the U.S. including cable networks MSNBC, Bravo and the </a:t>
            </a:r>
            <a:r>
              <a:rPr lang="en-US" dirty="0" err="1"/>
              <a:t>SyFy</a:t>
            </a:r>
            <a:r>
              <a:rPr lang="en-US" dirty="0"/>
              <a:t> Channel. Apart from consumer appliances market, it is also characterized by huge involvement in banking, insurance, and defense industries.</a:t>
            </a:r>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271246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a:t>The Walt Disney Corporation is another one of these six major players, with the second biggest income ($36.1 billion in 2009). </a:t>
            </a:r>
            <a:endParaRPr lang="en-US" dirty="0" smtClean="0"/>
          </a:p>
          <a:p>
            <a:pPr algn="just"/>
            <a:r>
              <a:rPr lang="en-US" dirty="0"/>
              <a:t>News Corporation follows with $30.4 billion revenue, gained from television and cable networks such as Fox and Fox Business Channel, and print publications including the </a:t>
            </a:r>
            <a:r>
              <a:rPr lang="en-US" i="1" dirty="0"/>
              <a:t>Wall Street Journal</a:t>
            </a:r>
            <a:r>
              <a:rPr lang="en-US" dirty="0"/>
              <a:t>, the </a:t>
            </a:r>
            <a:r>
              <a:rPr lang="en-US" i="1" dirty="0"/>
              <a:t>New York Post,</a:t>
            </a:r>
            <a:r>
              <a:rPr lang="en-US" dirty="0"/>
              <a:t> and </a:t>
            </a:r>
            <a:r>
              <a:rPr lang="en-US" i="1" dirty="0"/>
              <a:t>TV Guide</a:t>
            </a: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492232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The largest media conglomerate in the world is Time Warner (although according to revenues it takes the fourth place, with $25.8 billion in 2009). </a:t>
            </a:r>
            <a:r>
              <a:rPr lang="en-US" dirty="0" smtClean="0"/>
              <a:t>CNN, HBO, Time warner bros are included under it</a:t>
            </a:r>
          </a:p>
          <a:p>
            <a:pPr algn="just"/>
            <a:r>
              <a:rPr lang="en-US" dirty="0"/>
              <a:t>Viacom is the fifth point on this list (2009 revenues come in at $13.6 billion). About nine years ago, this company bought CBS.</a:t>
            </a:r>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3788626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35</TotalTime>
  <Words>457</Words>
  <Application>Microsoft Office PowerPoint</Application>
  <PresentationFormat>On-screen Show (4:3)</PresentationFormat>
  <Paragraphs>14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World Media System Lecture # 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Media System Lecture # 5</dc:title>
  <dc:creator>Dua Computers</dc:creator>
  <cp:lastModifiedBy>Dua Computers</cp:lastModifiedBy>
  <cp:revision>7</cp:revision>
  <dcterms:created xsi:type="dcterms:W3CDTF">2006-08-16T00:00:00Z</dcterms:created>
  <dcterms:modified xsi:type="dcterms:W3CDTF">2019-10-14T13:36:53Z</dcterms:modified>
</cp:coreProperties>
</file>